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07" d="100"/>
          <a:sy n="107" d="100"/>
        </p:scale>
        <p:origin x="1280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727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2B4DC7C-9C09-29A6-AF37-B588B6B89E17}"/>
              </a:ext>
            </a:extLst>
          </p:cNvPr>
          <p:cNvSpPr txBox="1"/>
          <p:nvPr userDrawn="1"/>
        </p:nvSpPr>
        <p:spPr>
          <a:xfrm>
            <a:off x="1669774" y="63113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5E6700-C899-E6EC-EF98-A5C9FAFF50EB}"/>
              </a:ext>
            </a:extLst>
          </p:cNvPr>
          <p:cNvSpPr txBox="1"/>
          <p:nvPr userDrawn="1"/>
        </p:nvSpPr>
        <p:spPr>
          <a:xfrm>
            <a:off x="8492158" y="0"/>
            <a:ext cx="3699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KLayout Forum 2712 by Kazzz-S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09AD8F-538D-02E6-7DA7-A2D7C4DB7EF4}"/>
              </a:ext>
            </a:extLst>
          </p:cNvPr>
          <p:cNvSpPr txBox="1"/>
          <p:nvPr userDrawn="1"/>
        </p:nvSpPr>
        <p:spPr>
          <a:xfrm>
            <a:off x="11704366" y="6473279"/>
            <a:ext cx="487634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fld id="{276281BC-66EE-6543-BC88-23682E5B7862}" type="slidenum">
              <a:rPr lang="en-US" sz="2000">
                <a:solidFill>
                  <a:schemeClr val="bg1"/>
                </a:solidFill>
              </a:rPr>
              <a:pPr algn="ctr"/>
              <a:t>‹#›</a:t>
            </a:fld>
            <a:endParaRPr lang="en-US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193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3F6D41-E25A-66EE-B401-0381314E8BCD}"/>
              </a:ext>
            </a:extLst>
          </p:cNvPr>
          <p:cNvSpPr txBox="1"/>
          <p:nvPr/>
        </p:nvSpPr>
        <p:spPr>
          <a:xfrm>
            <a:off x="188025" y="1782395"/>
            <a:ext cx="11815949" cy="329320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ja-JP" sz="1600">
                <a:solidFill>
                  <a:srgbClr val="000000"/>
                </a:solidFill>
                <a:effectLst/>
                <a:latin typeface="Monaco" pitchFamily="2" charset="0"/>
              </a:rPr>
              <a:t>% python3</a:t>
            </a:r>
          </a:p>
          <a:p>
            <a:pPr>
              <a:buNone/>
            </a:pPr>
            <a:r>
              <a:rPr lang="en-US" altLang="ja-JP" sz="1600">
                <a:solidFill>
                  <a:srgbClr val="000000"/>
                </a:solidFill>
                <a:effectLst/>
                <a:latin typeface="Monaco" pitchFamily="2" charset="0"/>
              </a:rPr>
              <a:t>Python 3.12.10 (main, Apr 12 2025, 04:06:31) [Clang 15.0.0 (clang-1500.3.9.4)] on darwin</a:t>
            </a:r>
          </a:p>
          <a:p>
            <a:pPr>
              <a:buNone/>
            </a:pPr>
            <a:r>
              <a:rPr lang="en-US" altLang="ja-JP" sz="1600">
                <a:solidFill>
                  <a:srgbClr val="000000"/>
                </a:solidFill>
                <a:effectLst/>
                <a:latin typeface="Monaco" pitchFamily="2" charset="0"/>
              </a:rPr>
              <a:t>Type "help", "copyright", "credits" or "license" for more information.</a:t>
            </a:r>
          </a:p>
          <a:p>
            <a:pPr>
              <a:buNone/>
            </a:pPr>
            <a:r>
              <a:rPr lang="en-US" altLang="ja-JP" sz="1600">
                <a:solidFill>
                  <a:srgbClr val="000000"/>
                </a:solidFill>
                <a:effectLst/>
                <a:latin typeface="Monaco" pitchFamily="2" charset="0"/>
              </a:rPr>
              <a:t>&gt;&gt;&gt; import pya</a:t>
            </a:r>
          </a:p>
          <a:p>
            <a:pPr>
              <a:buNone/>
            </a:pPr>
            <a:r>
              <a:rPr lang="en-US" altLang="ja-JP" sz="1600">
                <a:solidFill>
                  <a:srgbClr val="000000"/>
                </a:solidFill>
                <a:effectLst/>
                <a:latin typeface="Monaco" pitchFamily="2" charset="0"/>
              </a:rPr>
              <a:t>&gt;&gt;&gt; </a:t>
            </a:r>
            <a:r>
              <a:rPr lang="en-US" altLang="ja-JP" sz="1600">
                <a:solidFill>
                  <a:schemeClr val="accent2"/>
                </a:solidFill>
                <a:effectLst/>
                <a:latin typeface="Monaco" pitchFamily="2" charset="0"/>
              </a:rPr>
              <a:t>pya.Trans(45, False, 0, 0) --- (1)</a:t>
            </a:r>
          </a:p>
          <a:p>
            <a:pPr>
              <a:buNone/>
            </a:pPr>
            <a:r>
              <a:rPr lang="en-US" altLang="ja-JP" sz="1600">
                <a:solidFill>
                  <a:schemeClr val="accent2"/>
                </a:solidFill>
                <a:effectLst/>
                <a:latin typeface="Monaco" pitchFamily="2" charset="0"/>
              </a:rPr>
              <a:t>r90 0,0</a:t>
            </a:r>
          </a:p>
          <a:p>
            <a:pPr>
              <a:buNone/>
            </a:pPr>
            <a:r>
              <a:rPr lang="en-US" altLang="ja-JP" sz="1600">
                <a:solidFill>
                  <a:srgbClr val="000000"/>
                </a:solidFill>
                <a:effectLst/>
                <a:latin typeface="Monaco" pitchFamily="2" charset="0"/>
              </a:rPr>
              <a:t>&gt;&gt;&gt; </a:t>
            </a:r>
            <a:r>
              <a:rPr lang="en-US" altLang="ja-JP" sz="1600">
                <a:solidFill>
                  <a:schemeClr val="accent3"/>
                </a:solidFill>
                <a:effectLst/>
                <a:latin typeface="Monaco" pitchFamily="2" charset="0"/>
              </a:rPr>
              <a:t>pya.Trans(45, True, 0, 0) --- (2)</a:t>
            </a:r>
          </a:p>
          <a:p>
            <a:pPr>
              <a:buNone/>
            </a:pPr>
            <a:r>
              <a:rPr lang="en-US" altLang="ja-JP" sz="1600">
                <a:solidFill>
                  <a:schemeClr val="accent3"/>
                </a:solidFill>
                <a:effectLst/>
                <a:latin typeface="Monaco" pitchFamily="2" charset="0"/>
              </a:rPr>
              <a:t>m45 0,0</a:t>
            </a:r>
          </a:p>
          <a:p>
            <a:pPr>
              <a:buNone/>
            </a:pPr>
            <a:r>
              <a:rPr lang="en-US" altLang="ja-JP" sz="1600">
                <a:solidFill>
                  <a:srgbClr val="000000"/>
                </a:solidFill>
                <a:effectLst/>
                <a:latin typeface="Monaco" pitchFamily="2" charset="0"/>
              </a:rPr>
              <a:t>&gt;&gt;&gt; </a:t>
            </a:r>
            <a:r>
              <a:rPr lang="en-US" altLang="ja-JP" sz="1600">
                <a:solidFill>
                  <a:srgbClr val="0070C0"/>
                </a:solidFill>
                <a:effectLst/>
                <a:latin typeface="Monaco" pitchFamily="2" charset="0"/>
              </a:rPr>
              <a:t>pya.CplxTrans(1, 45, False, 0, 0) --- (3)</a:t>
            </a:r>
          </a:p>
          <a:p>
            <a:pPr>
              <a:buNone/>
            </a:pPr>
            <a:r>
              <a:rPr lang="en-US" altLang="ja-JP" sz="1600">
                <a:solidFill>
                  <a:srgbClr val="0070C0"/>
                </a:solidFill>
                <a:effectLst/>
                <a:latin typeface="Monaco" pitchFamily="2" charset="0"/>
              </a:rPr>
              <a:t>r45 *1 0,0</a:t>
            </a:r>
          </a:p>
          <a:p>
            <a:pPr>
              <a:buNone/>
            </a:pPr>
            <a:r>
              <a:rPr lang="en-US" altLang="ja-JP" sz="1600">
                <a:solidFill>
                  <a:srgbClr val="000000"/>
                </a:solidFill>
                <a:effectLst/>
                <a:latin typeface="Monaco" pitchFamily="2" charset="0"/>
              </a:rPr>
              <a:t>&gt;&gt;&gt; </a:t>
            </a:r>
            <a:r>
              <a:rPr lang="en-US" altLang="ja-JP" sz="1600">
                <a:solidFill>
                  <a:srgbClr val="FF40FF"/>
                </a:solidFill>
                <a:effectLst/>
                <a:latin typeface="Monaco" pitchFamily="2" charset="0"/>
              </a:rPr>
              <a:t>pya.CplxTrans(1, 45, True, 0, 0) --- (4)</a:t>
            </a:r>
          </a:p>
          <a:p>
            <a:pPr>
              <a:buNone/>
            </a:pPr>
            <a:r>
              <a:rPr lang="en-US" altLang="ja-JP" sz="1600">
                <a:solidFill>
                  <a:srgbClr val="FF40FF"/>
                </a:solidFill>
                <a:effectLst/>
                <a:latin typeface="Monaco" pitchFamily="2" charset="0"/>
              </a:rPr>
              <a:t>m22.5 *1 0,0</a:t>
            </a:r>
          </a:p>
          <a:p>
            <a:r>
              <a:rPr lang="en-US" altLang="ja-JP" sz="1600">
                <a:solidFill>
                  <a:srgbClr val="000000"/>
                </a:solidFill>
                <a:effectLst/>
                <a:latin typeface="Monaco" pitchFamily="2" charset="0"/>
              </a:rPr>
              <a:t>&gt;&gt;&gt; 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BB60C08-B13A-70E8-A024-036F534B013D}"/>
              </a:ext>
            </a:extLst>
          </p:cNvPr>
          <p:cNvSpPr/>
          <p:nvPr/>
        </p:nvSpPr>
        <p:spPr>
          <a:xfrm>
            <a:off x="2417748" y="5075604"/>
            <a:ext cx="73565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cap="none" spc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These are all correct!</a:t>
            </a:r>
            <a:endParaRPr lang="ja-JP" altLang="en-US" sz="5400" b="1" cap="none" spc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6749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07040B-A4AE-2C3F-70EE-3ADA9E1182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1997715-7DEC-19E2-7046-62F0B5E8BA44}"/>
              </a:ext>
            </a:extLst>
          </p:cNvPr>
          <p:cNvSpPr txBox="1"/>
          <p:nvPr/>
        </p:nvSpPr>
        <p:spPr>
          <a:xfrm>
            <a:off x="612099" y="5186830"/>
            <a:ext cx="40174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rot=45=45x90deg=(4x11+1)x90deg</a:t>
            </a:r>
          </a:p>
          <a:p>
            <a:r>
              <a:rPr lang="en-US"/>
              <a:t>           =(11x360deg)+90deg=90deg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5AD220A-DC68-3B81-A53F-335BA5937C99}"/>
              </a:ext>
            </a:extLst>
          </p:cNvPr>
          <p:cNvSpPr txBox="1"/>
          <p:nvPr/>
        </p:nvSpPr>
        <p:spPr>
          <a:xfrm>
            <a:off x="8049527" y="5676192"/>
            <a:ext cx="1713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rot=45=45deg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8D108846-CAE5-9153-AEC4-6E737CBC2330}"/>
              </a:ext>
            </a:extLst>
          </p:cNvPr>
          <p:cNvGrpSpPr/>
          <p:nvPr/>
        </p:nvGrpSpPr>
        <p:grpSpPr>
          <a:xfrm>
            <a:off x="43688" y="812476"/>
            <a:ext cx="5969000" cy="4264984"/>
            <a:chOff x="43688" y="812476"/>
            <a:chExt cx="5969000" cy="4264984"/>
          </a:xfrm>
        </p:grpSpPr>
        <p:pic>
          <p:nvPicPr>
            <p:cNvPr id="10" name="図 9" descr="テキスト&#10;&#10;AI によって生成されたコンテンツは間違っている可能性があります。">
              <a:extLst>
                <a:ext uri="{FF2B5EF4-FFF2-40B4-BE49-F238E27FC236}">
                  <a16:creationId xmlns:a16="http://schemas.microsoft.com/office/drawing/2014/main" id="{03CAB94C-0DBD-DEA5-50FD-217ACFAC0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688" y="1266444"/>
              <a:ext cx="5969000" cy="3811016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</p:pic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9AA7C0D1-463C-069B-5E90-A8108B019AE2}"/>
                </a:ext>
              </a:extLst>
            </p:cNvPr>
            <p:cNvSpPr/>
            <p:nvPr/>
          </p:nvSpPr>
          <p:spPr>
            <a:xfrm>
              <a:off x="2185061" y="2553195"/>
              <a:ext cx="2078183" cy="273133"/>
            </a:xfrm>
            <a:prstGeom prst="rect">
              <a:avLst/>
            </a:prstGeom>
            <a:solidFill>
              <a:srgbClr val="FFFF00">
                <a:alpha val="49412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C45AF4C5-48BF-A021-B5D5-C125F38B0070}"/>
                </a:ext>
              </a:extLst>
            </p:cNvPr>
            <p:cNvSpPr txBox="1"/>
            <p:nvPr/>
          </p:nvSpPr>
          <p:spPr>
            <a:xfrm>
              <a:off x="2487851" y="812476"/>
              <a:ext cx="14013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class Trans</a:t>
              </a:r>
            </a:p>
          </p:txBody>
        </p:sp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F6DD66C6-4AFE-63A3-4654-42307D536628}"/>
                </a:ext>
              </a:extLst>
            </p:cNvPr>
            <p:cNvSpPr/>
            <p:nvPr/>
          </p:nvSpPr>
          <p:spPr>
            <a:xfrm>
              <a:off x="4381995" y="1348463"/>
              <a:ext cx="676894" cy="290332"/>
            </a:xfrm>
            <a:prstGeom prst="rect">
              <a:avLst/>
            </a:prstGeom>
            <a:solidFill>
              <a:srgbClr val="FFFF00">
                <a:alpha val="49412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173B0A8E-5B77-D2ED-077D-EDE771F0F242}"/>
              </a:ext>
            </a:extLst>
          </p:cNvPr>
          <p:cNvGrpSpPr/>
          <p:nvPr/>
        </p:nvGrpSpPr>
        <p:grpSpPr>
          <a:xfrm>
            <a:off x="6012688" y="812476"/>
            <a:ext cx="6135624" cy="4779080"/>
            <a:chOff x="6012688" y="812476"/>
            <a:chExt cx="6135624" cy="4779080"/>
          </a:xfrm>
        </p:grpSpPr>
        <p:pic>
          <p:nvPicPr>
            <p:cNvPr id="4" name="図 3" descr="グラフィカル ユーザー インターフェイス, テキスト, アプリケーション&#10;&#10;AI によって生成されたコンテンツは間違っている可能性があります。">
              <a:extLst>
                <a:ext uri="{FF2B5EF4-FFF2-40B4-BE49-F238E27FC236}">
                  <a16:creationId xmlns:a16="http://schemas.microsoft.com/office/drawing/2014/main" id="{17FC4383-3C7B-D3FA-6C5E-584EC2473C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12688" y="1266444"/>
              <a:ext cx="6135624" cy="4325112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</p:pic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03975974-FAC7-21BD-B4CD-3550F83299E7}"/>
                </a:ext>
              </a:extLst>
            </p:cNvPr>
            <p:cNvSpPr txBox="1"/>
            <p:nvPr/>
          </p:nvSpPr>
          <p:spPr>
            <a:xfrm>
              <a:off x="8147391" y="812476"/>
              <a:ext cx="18662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class CplxTrans</a:t>
              </a: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44A0E658-D252-3E05-FA05-D94092345E60}"/>
                </a:ext>
              </a:extLst>
            </p:cNvPr>
            <p:cNvSpPr/>
            <p:nvPr/>
          </p:nvSpPr>
          <p:spPr>
            <a:xfrm>
              <a:off x="8807366" y="3050850"/>
              <a:ext cx="1745673" cy="242204"/>
            </a:xfrm>
            <a:prstGeom prst="rect">
              <a:avLst/>
            </a:prstGeom>
            <a:solidFill>
              <a:srgbClr val="FFFF00">
                <a:alpha val="49412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832EAC36-7AE2-7FA3-A066-FAF63C84FEF0}"/>
                </a:ext>
              </a:extLst>
            </p:cNvPr>
            <p:cNvSpPr/>
            <p:nvPr/>
          </p:nvSpPr>
          <p:spPr>
            <a:xfrm>
              <a:off x="7097318" y="1529254"/>
              <a:ext cx="1050073" cy="228294"/>
            </a:xfrm>
            <a:prstGeom prst="rect">
              <a:avLst/>
            </a:prstGeom>
            <a:solidFill>
              <a:srgbClr val="FFFF00">
                <a:alpha val="49412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05974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CB2C7F-7B5E-4015-E5BA-F752C30C16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7B634C-3283-B2E5-B7AC-6D47F4AA605D}"/>
              </a:ext>
            </a:extLst>
          </p:cNvPr>
          <p:cNvSpPr txBox="1"/>
          <p:nvPr/>
        </p:nvSpPr>
        <p:spPr>
          <a:xfrm>
            <a:off x="376547" y="142514"/>
            <a:ext cx="936121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ja-JP" sz="1800">
                <a:solidFill>
                  <a:srgbClr val="000000"/>
                </a:solidFill>
                <a:effectLst/>
                <a:latin typeface="Monaco" pitchFamily="2" charset="0"/>
              </a:rPr>
              <a:t>&gt;&gt;&gt; </a:t>
            </a:r>
            <a:r>
              <a:rPr lang="en-US" altLang="ja-JP" sz="1800">
                <a:solidFill>
                  <a:schemeClr val="accent2"/>
                </a:solidFill>
                <a:effectLst/>
                <a:latin typeface="Monaco" pitchFamily="2" charset="0"/>
              </a:rPr>
              <a:t>pya.Trans(45, False, 0, 0) --- (1)</a:t>
            </a:r>
          </a:p>
          <a:p>
            <a:r>
              <a:rPr lang="en-US" altLang="ja-JP" sz="1800">
                <a:solidFill>
                  <a:schemeClr val="accent2"/>
                </a:solidFill>
                <a:effectLst/>
                <a:latin typeface="Monaco" pitchFamily="2" charset="0"/>
                <a:sym typeface="Wingdings" pitchFamily="2" charset="2"/>
              </a:rPr>
              <a:t># No reflection wrt the X-axis followed by 90deg rotation, hence,</a:t>
            </a:r>
          </a:p>
          <a:p>
            <a:r>
              <a:rPr lang="en-US" altLang="ja-JP" sz="1800">
                <a:solidFill>
                  <a:schemeClr val="accent2"/>
                </a:solidFill>
                <a:effectLst/>
                <a:latin typeface="Monaco" pitchFamily="2" charset="0"/>
              </a:rPr>
              <a:t>r90 0,0</a:t>
            </a:r>
            <a:endParaRPr lang="en-US" altLang="ja-JP" sz="1800">
              <a:solidFill>
                <a:schemeClr val="accent2"/>
              </a:solidFill>
              <a:effectLst/>
              <a:latin typeface="Monaco" pitchFamily="2" charset="0"/>
              <a:sym typeface="Wingdings" pitchFamily="2" charset="2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F0D1693-0752-EFF9-B528-D75410EDC49B}"/>
              </a:ext>
            </a:extLst>
          </p:cNvPr>
          <p:cNvSpPr txBox="1"/>
          <p:nvPr/>
        </p:nvSpPr>
        <p:spPr>
          <a:xfrm>
            <a:off x="376547" y="1135030"/>
            <a:ext cx="936121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ja-JP" sz="1800">
                <a:solidFill>
                  <a:srgbClr val="000000"/>
                </a:solidFill>
                <a:effectLst/>
                <a:latin typeface="Monaco" pitchFamily="2" charset="0"/>
              </a:rPr>
              <a:t>&gt;&gt;&gt; </a:t>
            </a:r>
            <a:r>
              <a:rPr lang="en-US" altLang="ja-JP" sz="1800">
                <a:solidFill>
                  <a:schemeClr val="accent3"/>
                </a:solidFill>
                <a:effectLst/>
                <a:latin typeface="Monaco" pitchFamily="2" charset="0"/>
              </a:rPr>
              <a:t>pya.Trans(45, True, 0, 0) --- (2)</a:t>
            </a:r>
          </a:p>
          <a:p>
            <a:pPr>
              <a:buNone/>
            </a:pPr>
            <a:r>
              <a:rPr lang="en-US" altLang="ja-JP">
                <a:solidFill>
                  <a:schemeClr val="accent3"/>
                </a:solidFill>
                <a:latin typeface="Monaco" pitchFamily="2" charset="0"/>
              </a:rPr>
              <a:t># reflection wrt the X-axis followed by 90deg rotation, hence,</a:t>
            </a:r>
            <a:endParaRPr lang="en-US" altLang="ja-JP" sz="1800">
              <a:solidFill>
                <a:schemeClr val="accent3"/>
              </a:solidFill>
              <a:effectLst/>
              <a:latin typeface="Monaco" pitchFamily="2" charset="0"/>
            </a:endParaRPr>
          </a:p>
          <a:p>
            <a:pPr>
              <a:buNone/>
            </a:pPr>
            <a:r>
              <a:rPr lang="en-US" altLang="ja-JP" sz="1800">
                <a:solidFill>
                  <a:schemeClr val="accent3"/>
                </a:solidFill>
                <a:effectLst/>
                <a:latin typeface="Monaco" pitchFamily="2" charset="0"/>
              </a:rPr>
              <a:t>m45 0,0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940FC5B0-A6FB-6336-8DFB-61B6FBB3B48F}"/>
              </a:ext>
            </a:extLst>
          </p:cNvPr>
          <p:cNvGrpSpPr/>
          <p:nvPr/>
        </p:nvGrpSpPr>
        <p:grpSpPr>
          <a:xfrm>
            <a:off x="2154849" y="1921551"/>
            <a:ext cx="8101712" cy="461921"/>
            <a:chOff x="744636" y="2220134"/>
            <a:chExt cx="8101712" cy="46192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テキスト ボックス 9">
                  <a:extLst>
                    <a:ext uri="{FF2B5EF4-FFF2-40B4-BE49-F238E27FC236}">
                      <a16:creationId xmlns:a16="http://schemas.microsoft.com/office/drawing/2014/main" id="{29DB2732-3E78-E874-D0A2-753E327EBA5F}"/>
                    </a:ext>
                  </a:extLst>
                </p:cNvPr>
                <p:cNvSpPr txBox="1"/>
                <p:nvPr/>
              </p:nvSpPr>
              <p:spPr>
                <a:xfrm>
                  <a:off x="1677334" y="2220134"/>
                  <a:ext cx="7169014" cy="4619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90</m:t>
                          </m:r>
                        </m:sub>
                      </m:sSub>
                      <m:r>
                        <a:rPr lang="en-US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os</m:t>
                                    </m:r>
                                  </m:fName>
                                  <m:e>
                                    <m:r>
                                      <a:rPr lang="en-US" b="0" i="1">
                                        <a:latin typeface="Cambria Math" panose="02040503050406030204" pitchFamily="18" charset="0"/>
                                      </a:rPr>
                                      <m:t>90</m:t>
                                    </m:r>
                                  </m:e>
                                </m:func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°</m:t>
                                </m:r>
                              </m:e>
                              <m:e>
                                <m: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b="0" i="1">
                                        <a:latin typeface="Cambria Math" panose="02040503050406030204" pitchFamily="18" charset="0"/>
                                      </a:rPr>
                                      <m:t>90</m:t>
                                    </m:r>
                                    <m:r>
                                      <a:rPr lang="en-US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°</m:t>
                                    </m:r>
                                  </m:e>
                                </m:func>
                              </m:e>
                            </m:mr>
                            <m:mr>
                              <m:e>
                                <m:func>
                                  <m:func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b="0" i="1">
                                        <a:latin typeface="Cambria Math" panose="02040503050406030204" pitchFamily="18" charset="0"/>
                                      </a:rPr>
                                      <m:t>90</m:t>
                                    </m:r>
                                  </m:e>
                                </m:func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°</m:t>
                                </m:r>
                              </m:e>
                              <m:e>
                                <m:func>
                                  <m:func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b="0" i="1">
                                        <a:latin typeface="Cambria Math" panose="02040503050406030204" pitchFamily="18" charset="0"/>
                                      </a:rPr>
                                      <m:t>90</m:t>
                                    </m:r>
                                  </m:e>
                                </m:func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°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a14:m>
                  <a:r>
                    <a:rPr lang="en-US" altLang="ja-JP"/>
                    <a:t>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a14:m>
                  <a:r>
                    <a:rPr lang="en-US"/>
                    <a:t>=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a14:m>
                  <a:endParaRPr lang="en-US"/>
                </a:p>
              </p:txBody>
            </p:sp>
          </mc:Choice>
          <mc:Fallback xmlns="">
            <p:sp>
              <p:nvSpPr>
                <p:cNvPr id="10" name="テキスト ボックス 9">
                  <a:extLst>
                    <a:ext uri="{FF2B5EF4-FFF2-40B4-BE49-F238E27FC236}">
                      <a16:creationId xmlns:a16="http://schemas.microsoft.com/office/drawing/2014/main" id="{29DB2732-3E78-E874-D0A2-753E327EBA5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77334" y="2220134"/>
                  <a:ext cx="7169014" cy="461921"/>
                </a:xfrm>
                <a:prstGeom prst="rect">
                  <a:avLst/>
                </a:prstGeom>
                <a:blipFill>
                  <a:blip r:embed="rId2"/>
                  <a:stretch>
                    <a:fillRect l="-1060" t="-2703" b="-1621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06C07102-D084-B0CD-7C33-D4D1C5B7077D}"/>
                </a:ext>
              </a:extLst>
            </p:cNvPr>
            <p:cNvSpPr txBox="1"/>
            <p:nvPr/>
          </p:nvSpPr>
          <p:spPr>
            <a:xfrm>
              <a:off x="744636" y="2266428"/>
              <a:ext cx="8258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Proof:</a:t>
              </a:r>
            </a:p>
          </p:txBody>
        </p:sp>
      </p:grpSp>
      <p:pic>
        <p:nvPicPr>
          <p:cNvPr id="12" name="図 11" descr="グラフィカル ユーザー インターフェイス, テキスト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565A1ED-7AF9-5A8E-5BAA-F4E11C317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4849" y="2624192"/>
            <a:ext cx="8998583" cy="409129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7969EEFB-0760-F871-EFFB-E1EC48D5FE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9852" y="2725492"/>
            <a:ext cx="1892300" cy="444500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4018790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614EEF-8B4C-10EE-10FB-44945EBB21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17B29AA-E0B1-CC10-8876-0A16C7084755}"/>
              </a:ext>
            </a:extLst>
          </p:cNvPr>
          <p:cNvSpPr txBox="1"/>
          <p:nvPr/>
        </p:nvSpPr>
        <p:spPr>
          <a:xfrm>
            <a:off x="376547" y="142514"/>
            <a:ext cx="936121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ja-JP" sz="1800">
                <a:solidFill>
                  <a:srgbClr val="000000"/>
                </a:solidFill>
                <a:effectLst/>
                <a:latin typeface="Monaco" pitchFamily="2" charset="0"/>
              </a:rPr>
              <a:t>&gt;&gt;&gt; </a:t>
            </a:r>
            <a:r>
              <a:rPr lang="en-US" altLang="ja-JP" sz="1800">
                <a:solidFill>
                  <a:srgbClr val="0070C0"/>
                </a:solidFill>
                <a:effectLst/>
                <a:latin typeface="Monaco" pitchFamily="2" charset="0"/>
              </a:rPr>
              <a:t>pya.CplxTrans(1, 45, False, 0, 0) --- (3)</a:t>
            </a:r>
          </a:p>
          <a:p>
            <a:pPr>
              <a:buNone/>
            </a:pPr>
            <a:r>
              <a:rPr lang="en-US" altLang="ja-JP">
                <a:solidFill>
                  <a:srgbClr val="0070C0"/>
                </a:solidFill>
                <a:latin typeface="Monaco" pitchFamily="2" charset="0"/>
              </a:rPr>
              <a:t># No reflection wrt the X-axis followed by 45deg rotation, hence,</a:t>
            </a:r>
            <a:endParaRPr lang="en-US" altLang="ja-JP" sz="1800">
              <a:solidFill>
                <a:srgbClr val="0070C0"/>
              </a:solidFill>
              <a:effectLst/>
              <a:latin typeface="Monaco" pitchFamily="2" charset="0"/>
            </a:endParaRPr>
          </a:p>
          <a:p>
            <a:pPr>
              <a:buNone/>
            </a:pPr>
            <a:r>
              <a:rPr lang="en-US" altLang="ja-JP" sz="1800">
                <a:solidFill>
                  <a:srgbClr val="0070C0"/>
                </a:solidFill>
                <a:effectLst/>
                <a:latin typeface="Monaco" pitchFamily="2" charset="0"/>
              </a:rPr>
              <a:t>r45 *1 0,0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A4EBC4F-DC3C-DAFD-A66E-C806758EEA66}"/>
              </a:ext>
            </a:extLst>
          </p:cNvPr>
          <p:cNvSpPr txBox="1"/>
          <p:nvPr/>
        </p:nvSpPr>
        <p:spPr>
          <a:xfrm>
            <a:off x="376547" y="1135030"/>
            <a:ext cx="936121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ja-JP" sz="1800">
                <a:solidFill>
                  <a:srgbClr val="000000"/>
                </a:solidFill>
                <a:effectLst/>
                <a:latin typeface="Monaco" pitchFamily="2" charset="0"/>
              </a:rPr>
              <a:t>&gt;&gt;&gt; </a:t>
            </a:r>
            <a:r>
              <a:rPr lang="en-US" altLang="ja-JP" sz="1800">
                <a:solidFill>
                  <a:srgbClr val="FF40FF"/>
                </a:solidFill>
                <a:effectLst/>
                <a:latin typeface="Monaco" pitchFamily="2" charset="0"/>
              </a:rPr>
              <a:t>pya.CplxTrans(1, 45, True, 0, 0) --- (4)</a:t>
            </a:r>
          </a:p>
          <a:p>
            <a:pPr>
              <a:buNone/>
            </a:pPr>
            <a:r>
              <a:rPr lang="en-US" altLang="ja-JP">
                <a:solidFill>
                  <a:srgbClr val="FF40FF"/>
                </a:solidFill>
                <a:latin typeface="Monaco" pitchFamily="2" charset="0"/>
              </a:rPr>
              <a:t># reflection wrt the X-axis followed by 45deg rotation, hence,</a:t>
            </a:r>
            <a:endParaRPr lang="en-US" altLang="ja-JP" sz="1800">
              <a:solidFill>
                <a:srgbClr val="FF40FF"/>
              </a:solidFill>
              <a:effectLst/>
              <a:latin typeface="Monaco" pitchFamily="2" charset="0"/>
            </a:endParaRPr>
          </a:p>
          <a:p>
            <a:pPr>
              <a:buNone/>
            </a:pPr>
            <a:r>
              <a:rPr lang="en-US" altLang="ja-JP" sz="1800">
                <a:solidFill>
                  <a:srgbClr val="FF40FF"/>
                </a:solidFill>
                <a:effectLst/>
                <a:latin typeface="Monaco" pitchFamily="2" charset="0"/>
              </a:rPr>
              <a:t>m22.5 *1 0,0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A65A5C7-9E6B-391E-84D5-5C35A412EDCD}"/>
              </a:ext>
            </a:extLst>
          </p:cNvPr>
          <p:cNvGrpSpPr/>
          <p:nvPr/>
        </p:nvGrpSpPr>
        <p:grpSpPr>
          <a:xfrm>
            <a:off x="2154849" y="1921551"/>
            <a:ext cx="7528798" cy="467564"/>
            <a:chOff x="744636" y="2220134"/>
            <a:chExt cx="7528798" cy="4675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テキスト ボックス 2">
                  <a:extLst>
                    <a:ext uri="{FF2B5EF4-FFF2-40B4-BE49-F238E27FC236}">
                      <a16:creationId xmlns:a16="http://schemas.microsoft.com/office/drawing/2014/main" id="{822004DD-5205-9B80-771F-64BCED582C0D}"/>
                    </a:ext>
                  </a:extLst>
                </p:cNvPr>
                <p:cNvSpPr txBox="1"/>
                <p:nvPr/>
              </p:nvSpPr>
              <p:spPr>
                <a:xfrm>
                  <a:off x="1677334" y="2220134"/>
                  <a:ext cx="6596100" cy="46756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45</m:t>
                            </m:r>
                          </m:sub>
                        </m:sSub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func>
                                    <m:func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  <m:brk m:alnAt="7"/>
                                        </m:rP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c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os</m:t>
                                      </m:r>
                                    </m:fName>
                                    <m:e>
                                      <m:r>
                                        <a:rPr lang="en-US" b="0" i="1">
                                          <a:latin typeface="Cambria Math" panose="02040503050406030204" pitchFamily="18" charset="0"/>
                                        </a:rPr>
                                        <m:t>45</m:t>
                                      </m:r>
                                    </m:e>
                                  </m:func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°</m:t>
                                  </m:r>
                                </m:e>
                                <m:e>
                                  <m: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unc>
                                    <m:funcPr>
                                      <m:ctrlPr>
                                        <a:rPr lang="en-US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b="0" i="1">
                                          <a:latin typeface="Cambria Math" panose="02040503050406030204" pitchFamily="18" charset="0"/>
                                        </a:rPr>
                                        <m:t>45</m:t>
                                      </m:r>
                                      <m:r>
                                        <a:rPr lang="en-US" b="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°</m:t>
                                      </m:r>
                                    </m:e>
                                  </m:func>
                                </m:e>
                              </m:mr>
                              <m:mr>
                                <m:e>
                                  <m:func>
                                    <m:func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b="0" i="1">
                                          <a:latin typeface="Cambria Math" panose="02040503050406030204" pitchFamily="18" charset="0"/>
                                        </a:rPr>
                                        <m:t>45</m:t>
                                      </m:r>
                                    </m:e>
                                  </m:func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°</m:t>
                                  </m:r>
                                </m:e>
                                <m:e>
                                  <m:func>
                                    <m:func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b="0" i="1">
                                          <a:latin typeface="Cambria Math" panose="02040503050406030204" pitchFamily="18" charset="0"/>
                                        </a:rPr>
                                        <m:t>45</m:t>
                                      </m:r>
                                    </m:e>
                                  </m:func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°</m:t>
                                  </m:r>
                                </m:e>
                              </m:mr>
                            </m:m>
                          </m:e>
                        </m:d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mr>
                            </m:m>
                          </m:e>
                        </m:d>
                        <m:r>
                          <a:rPr lang="en-US" b="0" i="1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func>
                                    <m:funcPr>
                                      <m:ctrlPr>
                                        <a:rPr lang="en-US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  <m:brk m:alnAt="7"/>
                                        </m:rPr>
                                        <a:rPr lang="en-US" b="0" i="0">
                                          <a:latin typeface="Cambria Math" panose="02040503050406030204" pitchFamily="18" charset="0"/>
                                        </a:rPr>
                                        <m:t>c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b="0" i="0">
                                          <a:latin typeface="Cambria Math" panose="02040503050406030204" pitchFamily="18" charset="0"/>
                                        </a:rPr>
                                        <m:t>os</m:t>
                                      </m:r>
                                    </m:fName>
                                    <m:e>
                                      <m:r>
                                        <a:rPr lang="en-US" b="0" i="1">
                                          <a:latin typeface="Cambria Math" panose="02040503050406030204" pitchFamily="18" charset="0"/>
                                        </a:rPr>
                                        <m:t>45</m:t>
                                      </m:r>
                                    </m:e>
                                  </m:func>
                                  <m:r>
                                    <m:rPr>
                                      <m:brk m:alnAt="7"/>
                                    </m:rPr>
                                    <a:rPr lang="en-US" b="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°</m:t>
                                  </m:r>
                                </m:e>
                                <m:e>
                                  <m:func>
                                    <m:funcPr>
                                      <m:ctrlPr>
                                        <a:rPr lang="en-US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b="0" i="1">
                                          <a:latin typeface="Cambria Math" panose="02040503050406030204" pitchFamily="18" charset="0"/>
                                        </a:rPr>
                                        <m:t>45</m:t>
                                      </m:r>
                                    </m:e>
                                  </m:func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°</m:t>
                                  </m:r>
                                </m:e>
                              </m:mr>
                              <m:mr>
                                <m:e>
                                  <m:func>
                                    <m:funcPr>
                                      <m:ctrlPr>
                                        <a:rPr lang="en-US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b="0" i="1">
                                          <a:latin typeface="Cambria Math" panose="02040503050406030204" pitchFamily="18" charset="0"/>
                                        </a:rPr>
                                        <m:t>45</m:t>
                                      </m:r>
                                    </m:e>
                                  </m:func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°</m:t>
                                  </m:r>
                                </m:e>
                                <m:e>
                                  <m:func>
                                    <m:funcPr>
                                      <m:ctrlPr>
                                        <a:rPr lang="en-US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n-US" b="0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b="0" i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b="0" i="1">
                                          <a:latin typeface="Cambria Math" panose="02040503050406030204" pitchFamily="18" charset="0"/>
                                        </a:rPr>
                                        <m:t>45</m:t>
                                      </m:r>
                                      <m:r>
                                        <a:rPr lang="en-US" b="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°</m:t>
                                      </m:r>
                                    </m:e>
                                  </m:func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" name="テキスト ボックス 2">
                  <a:extLst>
                    <a:ext uri="{FF2B5EF4-FFF2-40B4-BE49-F238E27FC236}">
                      <a16:creationId xmlns:a16="http://schemas.microsoft.com/office/drawing/2014/main" id="{822004DD-5205-9B80-771F-64BCED582C0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77334" y="2220134"/>
                  <a:ext cx="6596100" cy="467564"/>
                </a:xfrm>
                <a:prstGeom prst="rect">
                  <a:avLst/>
                </a:prstGeom>
                <a:blipFill>
                  <a:blip r:embed="rId2"/>
                  <a:stretch>
                    <a:fillRect b="-184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07DE8B90-D9C5-967A-6A5F-8612CE295150}"/>
                </a:ext>
              </a:extLst>
            </p:cNvPr>
            <p:cNvSpPr txBox="1"/>
            <p:nvPr/>
          </p:nvSpPr>
          <p:spPr>
            <a:xfrm>
              <a:off x="744636" y="2266428"/>
              <a:ext cx="8258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Proof:</a:t>
              </a:r>
            </a:p>
          </p:txBody>
        </p:sp>
      </p:grpSp>
      <p:pic>
        <p:nvPicPr>
          <p:cNvPr id="15" name="図 14" descr="テキスト, 手紙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D98FEA4-02B5-0DF0-ECCD-E994296D00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3286" y="2550680"/>
            <a:ext cx="9416389" cy="212819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8DF20012-9823-C42D-9F7C-1CA57FAEC7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15553" y="2659185"/>
            <a:ext cx="1892300" cy="444500"/>
          </a:xfrm>
          <a:prstGeom prst="rect">
            <a:avLst/>
          </a:prstGeom>
          <a:ln>
            <a:solidFill>
              <a:srgbClr val="FF0000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FF82D91-3673-B118-B6CF-53B3A5EEB27E}"/>
                  </a:ext>
                </a:extLst>
              </p:cNvPr>
              <p:cNvSpPr txBox="1"/>
              <p:nvPr/>
            </p:nvSpPr>
            <p:spPr>
              <a:xfrm>
                <a:off x="2163286" y="4840443"/>
                <a:ext cx="25269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𝑖𝑓</m:t>
                    </m:r>
                    <m:r>
                      <a:rPr lang="en-US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=22.5°</m:t>
                    </m:r>
                  </m:oMath>
                </a14:m>
                <a:r>
                  <a:rPr lang="en-US"/>
                  <a:t>, they match</a:t>
                </a: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FF82D91-3673-B118-B6CF-53B3A5EEB2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3286" y="4840443"/>
                <a:ext cx="2526974" cy="276999"/>
              </a:xfrm>
              <a:prstGeom prst="rect">
                <a:avLst/>
              </a:prstGeom>
              <a:blipFill>
                <a:blip r:embed="rId5"/>
                <a:stretch>
                  <a:fillRect l="-4500" t="-27273" r="-4500" b="-5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7191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317</Words>
  <Application>Microsoft Macintosh PowerPoint</Application>
  <PresentationFormat>ワイド画面</PresentationFormat>
  <Paragraphs>36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游ゴシック</vt:lpstr>
      <vt:lpstr>Arial</vt:lpstr>
      <vt:lpstr>Cambria Math</vt:lpstr>
      <vt:lpstr>Monaco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和成 関川</dc:creator>
  <cp:lastModifiedBy>和成 関川</cp:lastModifiedBy>
  <cp:revision>22</cp:revision>
  <dcterms:created xsi:type="dcterms:W3CDTF">2025-05-07T08:30:05Z</dcterms:created>
  <dcterms:modified xsi:type="dcterms:W3CDTF">2025-05-07T21:53:31Z</dcterms:modified>
</cp:coreProperties>
</file>